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66" r:id="rId5"/>
    <p:sldId id="258" r:id="rId6"/>
    <p:sldId id="259" r:id="rId7"/>
    <p:sldId id="267" r:id="rId8"/>
    <p:sldId id="260" r:id="rId9"/>
    <p:sldId id="268" r:id="rId10"/>
    <p:sldId id="261" r:id="rId11"/>
    <p:sldId id="262" r:id="rId12"/>
    <p:sldId id="270" r:id="rId13"/>
    <p:sldId id="263" r:id="rId14"/>
    <p:sldId id="271" r:id="rId15"/>
    <p:sldId id="264"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62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2B3940-0739-47D3-AF6A-3AD5BE216062}" type="datetimeFigureOut">
              <a:rPr lang="en-US" smtClean="0"/>
              <a:pPr/>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38F6D-D3E5-4760-B93E-B7BAB080EF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B3940-0739-47D3-AF6A-3AD5BE216062}" type="datetimeFigureOut">
              <a:rPr lang="en-US" smtClean="0"/>
              <a:pPr/>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38F6D-D3E5-4760-B93E-B7BAB080EF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B3940-0739-47D3-AF6A-3AD5BE216062}" type="datetimeFigureOut">
              <a:rPr lang="en-US" smtClean="0"/>
              <a:pPr/>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38F6D-D3E5-4760-B93E-B7BAB080EF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B3940-0739-47D3-AF6A-3AD5BE216062}" type="datetimeFigureOut">
              <a:rPr lang="en-US" smtClean="0"/>
              <a:pPr/>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38F6D-D3E5-4760-B93E-B7BAB080EF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B3940-0739-47D3-AF6A-3AD5BE216062}" type="datetimeFigureOut">
              <a:rPr lang="en-US" smtClean="0"/>
              <a:pPr/>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38F6D-D3E5-4760-B93E-B7BAB080EF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2B3940-0739-47D3-AF6A-3AD5BE216062}" type="datetimeFigureOut">
              <a:rPr lang="en-US" smtClean="0"/>
              <a:pPr/>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38F6D-D3E5-4760-B93E-B7BAB080EF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2B3940-0739-47D3-AF6A-3AD5BE216062}" type="datetimeFigureOut">
              <a:rPr lang="en-US" smtClean="0"/>
              <a:pPr/>
              <a:t>3/21/2016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38F6D-D3E5-4760-B93E-B7BAB080EF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2B3940-0739-47D3-AF6A-3AD5BE216062}" type="datetimeFigureOut">
              <a:rPr lang="en-US" smtClean="0"/>
              <a:pPr/>
              <a:t>3/21/2016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C38F6D-D3E5-4760-B93E-B7BAB080EF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B3940-0739-47D3-AF6A-3AD5BE216062}" type="datetimeFigureOut">
              <a:rPr lang="en-US" smtClean="0"/>
              <a:pPr/>
              <a:t>3/21/2016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C38F6D-D3E5-4760-B93E-B7BAB080EF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B3940-0739-47D3-AF6A-3AD5BE216062}" type="datetimeFigureOut">
              <a:rPr lang="en-US" smtClean="0"/>
              <a:pPr/>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38F6D-D3E5-4760-B93E-B7BAB080EF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B3940-0739-47D3-AF6A-3AD5BE216062}" type="datetimeFigureOut">
              <a:rPr lang="en-US" smtClean="0"/>
              <a:pPr/>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38F6D-D3E5-4760-B93E-B7BAB080EF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B3940-0739-47D3-AF6A-3AD5BE216062}" type="datetimeFigureOut">
              <a:rPr lang="en-US" smtClean="0"/>
              <a:pPr/>
              <a:t>3/21/2016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38F6D-D3E5-4760-B93E-B7BAB080EF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Dealing with Other Nations</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Spanish Colonies Win Independence </a:t>
            </a:r>
            <a:endParaRPr lang="en-US" dirty="0"/>
          </a:p>
        </p:txBody>
      </p:sp>
      <p:sp>
        <p:nvSpPr>
          <p:cNvPr id="3" name="Content Placeholder 2"/>
          <p:cNvSpPr>
            <a:spLocks noGrp="1"/>
          </p:cNvSpPr>
          <p:nvPr>
            <p:ph idx="1"/>
          </p:nvPr>
        </p:nvSpPr>
        <p:spPr/>
        <p:txBody>
          <a:bodyPr/>
          <a:lstStyle/>
          <a:p>
            <a:r>
              <a:rPr lang="en-US" dirty="0" smtClean="0"/>
              <a:t>Post-1810 Latin Americans were pursuing self-rule </a:t>
            </a:r>
          </a:p>
          <a:p>
            <a:endParaRPr lang="en-US" dirty="0" smtClean="0"/>
          </a:p>
          <a:p>
            <a:r>
              <a:rPr lang="en-US" dirty="0" smtClean="0"/>
              <a:t>Revolutionary movements inspired by America and Haiti begin to take place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Mexico </a:t>
            </a:r>
            <a:endParaRPr lang="en-US" dirty="0"/>
          </a:p>
        </p:txBody>
      </p:sp>
      <p:sp>
        <p:nvSpPr>
          <p:cNvPr id="3" name="Content Placeholder 2"/>
          <p:cNvSpPr>
            <a:spLocks noGrp="1"/>
          </p:cNvSpPr>
          <p:nvPr>
            <p:ph idx="1"/>
          </p:nvPr>
        </p:nvSpPr>
        <p:spPr/>
        <p:txBody>
          <a:bodyPr>
            <a:normAutofit lnSpcReduction="10000"/>
          </a:bodyPr>
          <a:lstStyle/>
          <a:p>
            <a:r>
              <a:rPr lang="en-US" dirty="0" smtClean="0"/>
              <a:t>Miguel Hidalgo – organized Native American army and overthrew Spanish control in several villages </a:t>
            </a:r>
          </a:p>
          <a:p>
            <a:pPr lvl="1"/>
            <a:r>
              <a:rPr lang="en-US" dirty="0" smtClean="0"/>
              <a:t>Captured and executed, becomes national hero </a:t>
            </a:r>
          </a:p>
          <a:p>
            <a:endParaRPr lang="en-US" dirty="0" smtClean="0"/>
          </a:p>
          <a:p>
            <a:r>
              <a:rPr lang="en-US" dirty="0" smtClean="0"/>
              <a:t>1821 – Spain agrees after another revolution to release Mexico </a:t>
            </a:r>
          </a:p>
          <a:p>
            <a:pPr lvl="1"/>
            <a:r>
              <a:rPr lang="en-US" dirty="0" smtClean="0"/>
              <a:t>Becomes a federal republic, modeled after the U.S.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http://education.randmcnally.com/images/edpub/Spanish_Influence_N_America.jpg"/>
          <p:cNvPicPr>
            <a:picLocks noChangeAspect="1" noChangeArrowheads="1"/>
          </p:cNvPicPr>
          <p:nvPr/>
        </p:nvPicPr>
        <p:blipFill>
          <a:blip r:embed="rId2"/>
          <a:srcRect/>
          <a:stretch>
            <a:fillRect/>
          </a:stretch>
        </p:blipFill>
        <p:spPr bwMode="auto">
          <a:xfrm>
            <a:off x="101183" y="762000"/>
            <a:ext cx="9042817" cy="5105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America</a:t>
            </a:r>
            <a:endParaRPr lang="en-US" dirty="0"/>
          </a:p>
        </p:txBody>
      </p:sp>
      <p:sp>
        <p:nvSpPr>
          <p:cNvPr id="3" name="Content Placeholder 2"/>
          <p:cNvSpPr>
            <a:spLocks noGrp="1"/>
          </p:cNvSpPr>
          <p:nvPr>
            <p:ph idx="1"/>
          </p:nvPr>
        </p:nvSpPr>
        <p:spPr/>
        <p:txBody>
          <a:bodyPr/>
          <a:lstStyle/>
          <a:p>
            <a:r>
              <a:rPr lang="en-US" dirty="0" smtClean="0"/>
              <a:t>Simon Bolivar – Leads army on incredible march through the Andes and defeats the Spanish army in Columbia </a:t>
            </a:r>
          </a:p>
          <a:p>
            <a:pPr lvl="1"/>
            <a:r>
              <a:rPr lang="en-US" dirty="0" smtClean="0"/>
              <a:t>Territory Spain loses includes Venezuela, Colombia, Ecuador, and Panama </a:t>
            </a:r>
          </a:p>
          <a:p>
            <a:pPr lvl="1"/>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http://upload.wikimedia.org/wikipedia/commons/3/31/Hisparevol.gif"/>
          <p:cNvPicPr>
            <a:picLocks noChangeAspect="1" noChangeArrowheads="1" noCrop="1"/>
          </p:cNvPicPr>
          <p:nvPr/>
        </p:nvPicPr>
        <p:blipFill>
          <a:blip r:embed="rId2"/>
          <a:srcRect/>
          <a:stretch>
            <a:fillRect/>
          </a:stretch>
        </p:blipFill>
        <p:spPr bwMode="auto">
          <a:xfrm>
            <a:off x="1905000" y="0"/>
            <a:ext cx="5334000" cy="689847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America</a:t>
            </a:r>
            <a:endParaRPr lang="en-US" dirty="0"/>
          </a:p>
        </p:txBody>
      </p:sp>
      <p:sp>
        <p:nvSpPr>
          <p:cNvPr id="3" name="Content Placeholder 2"/>
          <p:cNvSpPr>
            <a:spLocks noGrp="1"/>
          </p:cNvSpPr>
          <p:nvPr>
            <p:ph idx="1"/>
          </p:nvPr>
        </p:nvSpPr>
        <p:spPr/>
        <p:txBody>
          <a:bodyPr/>
          <a:lstStyle/>
          <a:p>
            <a:r>
              <a:rPr lang="en-US" dirty="0" smtClean="0"/>
              <a:t>With Mexican support, Central American peoples declare independence </a:t>
            </a:r>
          </a:p>
          <a:p>
            <a:pPr lvl="1"/>
            <a:r>
              <a:rPr lang="en-US" dirty="0" smtClean="0"/>
              <a:t>Includes Nicaragua, Costa Rica, El Salvador, Honduras, and Guatemala </a:t>
            </a:r>
          </a:p>
          <a:p>
            <a:pPr lvl="1">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Portugal </a:t>
            </a:r>
            <a:endParaRPr lang="en-US" dirty="0"/>
          </a:p>
        </p:txBody>
      </p:sp>
      <p:sp>
        <p:nvSpPr>
          <p:cNvPr id="3" name="Content Placeholder 2"/>
          <p:cNvSpPr>
            <a:spLocks noGrp="1"/>
          </p:cNvSpPr>
          <p:nvPr>
            <p:ph idx="1"/>
          </p:nvPr>
        </p:nvSpPr>
        <p:spPr/>
        <p:txBody>
          <a:bodyPr/>
          <a:lstStyle/>
          <a:p>
            <a:r>
              <a:rPr lang="en-US" dirty="0" smtClean="0"/>
              <a:t>Brazil declares independence in 1822</a:t>
            </a:r>
          </a:p>
          <a:p>
            <a:pPr lvl="1"/>
            <a:r>
              <a:rPr lang="en-US" dirty="0" smtClean="0"/>
              <a:t>United States acknowledges the new government </a:t>
            </a:r>
          </a:p>
          <a:p>
            <a:pPr>
              <a:buNone/>
            </a:pPr>
            <a:endParaRPr lang="en-US" dirty="0" smtClean="0"/>
          </a:p>
          <a:p>
            <a:pPr>
              <a:buNone/>
            </a:pPr>
            <a:r>
              <a:rPr lang="en-US" dirty="0" smtClean="0"/>
              <a:t>By 1825 most of Latin/South America was self-ruled!</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http://upload.wikimedia.org/wikipedia/commons/b/b1/United_States_1805-01-1805-07.png"/>
          <p:cNvPicPr>
            <a:picLocks noChangeAspect="1" noChangeArrowheads="1"/>
          </p:cNvPicPr>
          <p:nvPr/>
        </p:nvPicPr>
        <p:blipFill>
          <a:blip r:embed="rId2"/>
          <a:srcRect/>
          <a:stretch>
            <a:fillRect/>
          </a:stretch>
        </p:blipFill>
        <p:spPr bwMode="auto">
          <a:xfrm>
            <a:off x="838200" y="685800"/>
            <a:ext cx="7153275" cy="48387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Monroe Doctrine </a:t>
            </a:r>
            <a:endParaRPr lang="en-US" dirty="0"/>
          </a:p>
        </p:txBody>
      </p:sp>
      <p:sp>
        <p:nvSpPr>
          <p:cNvPr id="3" name="Content Placeholder 2"/>
          <p:cNvSpPr>
            <a:spLocks noGrp="1"/>
          </p:cNvSpPr>
          <p:nvPr>
            <p:ph idx="1"/>
          </p:nvPr>
        </p:nvSpPr>
        <p:spPr/>
        <p:txBody>
          <a:bodyPr/>
          <a:lstStyle/>
          <a:p>
            <a:r>
              <a:rPr lang="en-US" dirty="0" smtClean="0"/>
              <a:t>“In the wars of the European powers in matters relating to themselves we have never taken any part…we owe it, therefore, to candor and to the amicable relations existing between the United States and those powers to declare that we should consider any attempt on their part to extend their system to any portion of this hemisphere as dangerous to our peace and safety”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ingeniouspress.com/wp-content/uploads/2013/12/Monroe_Doctrine.jpg"/>
          <p:cNvPicPr>
            <a:picLocks noChangeAspect="1" noChangeArrowheads="1"/>
          </p:cNvPicPr>
          <p:nvPr/>
        </p:nvPicPr>
        <p:blipFill>
          <a:blip r:embed="rId2"/>
          <a:srcRect/>
          <a:stretch>
            <a:fillRect/>
          </a:stretch>
        </p:blipFill>
        <p:spPr bwMode="auto">
          <a:xfrm>
            <a:off x="304800" y="0"/>
            <a:ext cx="8458200" cy="686524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Answer:</a:t>
            </a:r>
            <a:endParaRPr lang="en-US" dirty="0"/>
          </a:p>
        </p:txBody>
      </p:sp>
      <p:sp>
        <p:nvSpPr>
          <p:cNvPr id="3" name="Content Placeholder 2"/>
          <p:cNvSpPr>
            <a:spLocks noGrp="1"/>
          </p:cNvSpPr>
          <p:nvPr>
            <p:ph idx="1"/>
          </p:nvPr>
        </p:nvSpPr>
        <p:spPr/>
        <p:txBody>
          <a:bodyPr/>
          <a:lstStyle/>
          <a:p>
            <a:r>
              <a:rPr lang="en-US" dirty="0" smtClean="0"/>
              <a:t>Why did Spain cede Florida to the US?</a:t>
            </a:r>
          </a:p>
          <a:p>
            <a:endParaRPr lang="en-US" dirty="0"/>
          </a:p>
          <a:p>
            <a:r>
              <a:rPr lang="en-US" dirty="0" smtClean="0"/>
              <a:t>How did Spanish territories revolting become American states?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 with Spain </a:t>
            </a:r>
            <a:endParaRPr lang="en-US" dirty="0"/>
          </a:p>
        </p:txBody>
      </p:sp>
      <p:sp>
        <p:nvSpPr>
          <p:cNvPr id="3" name="Content Placeholder 2"/>
          <p:cNvSpPr>
            <a:spLocks noGrp="1"/>
          </p:cNvSpPr>
          <p:nvPr>
            <p:ph idx="1"/>
          </p:nvPr>
        </p:nvSpPr>
        <p:spPr/>
        <p:txBody>
          <a:bodyPr/>
          <a:lstStyle/>
          <a:p>
            <a:r>
              <a:rPr lang="en-US" dirty="0" smtClean="0"/>
              <a:t>1812 – Only U.S. and Haiti out of European control </a:t>
            </a:r>
          </a:p>
          <a:p>
            <a:r>
              <a:rPr lang="en-US" dirty="0" smtClean="0"/>
              <a:t>Spain’s control over Florida was weakening </a:t>
            </a:r>
          </a:p>
          <a:p>
            <a:pPr lvl="1"/>
            <a:r>
              <a:rPr lang="en-US" dirty="0" smtClean="0"/>
              <a:t>Escaped slaves joined the Seminoles in their fight with America </a:t>
            </a:r>
          </a:p>
          <a:p>
            <a:r>
              <a:rPr lang="en-US" dirty="0" smtClean="0"/>
              <a:t>1817 – General Andrew Jackson destroys Seminole forts/villages </a:t>
            </a:r>
          </a:p>
          <a:p>
            <a:pPr lvl="1"/>
            <a:r>
              <a:rPr lang="en-US" dirty="0" smtClean="0"/>
              <a:t>Forces Spanish settlers to flee, including governor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http://education.randmcnally.com/images/edpub/Spanish_Influence_N_America.jpg"/>
          <p:cNvPicPr>
            <a:picLocks noChangeAspect="1" noChangeArrowheads="1"/>
          </p:cNvPicPr>
          <p:nvPr/>
        </p:nvPicPr>
        <p:blipFill>
          <a:blip r:embed="rId2"/>
          <a:srcRect/>
          <a:stretch>
            <a:fillRect/>
          </a:stretch>
        </p:blipFill>
        <p:spPr bwMode="auto">
          <a:xfrm>
            <a:off x="101183" y="762000"/>
            <a:ext cx="9042817" cy="5105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a:t>
            </a:r>
            <a:endParaRPr lang="en-US" dirty="0"/>
          </a:p>
        </p:txBody>
      </p:sp>
      <p:sp>
        <p:nvSpPr>
          <p:cNvPr id="3" name="Content Placeholder 2"/>
          <p:cNvSpPr>
            <a:spLocks noGrp="1"/>
          </p:cNvSpPr>
          <p:nvPr>
            <p:ph idx="1"/>
          </p:nvPr>
        </p:nvSpPr>
        <p:spPr/>
        <p:txBody>
          <a:bodyPr/>
          <a:lstStyle/>
          <a:p>
            <a:r>
              <a:rPr lang="en-US" dirty="0" smtClean="0"/>
              <a:t>Jackson’s attack showed the vulnerability of Florida to attack </a:t>
            </a:r>
          </a:p>
          <a:p>
            <a:pPr lvl="1"/>
            <a:r>
              <a:rPr lang="en-US" dirty="0" smtClean="0"/>
              <a:t>Spain decides to sell Florida rather than lose it in battle </a:t>
            </a:r>
          </a:p>
          <a:p>
            <a:pPr lvl="1"/>
            <a:endParaRPr lang="en-US" dirty="0"/>
          </a:p>
          <a:p>
            <a:r>
              <a:rPr lang="en-US" dirty="0" smtClean="0"/>
              <a:t>Adams-</a:t>
            </a:r>
            <a:r>
              <a:rPr lang="en-US" dirty="0" err="1" smtClean="0"/>
              <a:t>Onis</a:t>
            </a:r>
            <a:r>
              <a:rPr lang="en-US" dirty="0" smtClean="0"/>
              <a:t> Treaty of 1819, Spain ceded, or gave up, Florida to the U.S.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5602" name="Picture 2" descr="http://upload.wikimedia.org/wikipedia/commons/9/94/Battle_Horseshoe_Bend_1814.jpg"/>
          <p:cNvPicPr>
            <a:picLocks noChangeAspect="1" noChangeArrowheads="1"/>
          </p:cNvPicPr>
          <p:nvPr/>
        </p:nvPicPr>
        <p:blipFill>
          <a:blip r:embed="rId2"/>
          <a:srcRect/>
          <a:stretch>
            <a:fillRect/>
          </a:stretch>
        </p:blipFill>
        <p:spPr bwMode="auto">
          <a:xfrm>
            <a:off x="-1" y="0"/>
            <a:ext cx="6174405" cy="6858000"/>
          </a:xfrm>
          <a:prstGeom prst="rect">
            <a:avLst/>
          </a:prstGeom>
          <a:noFill/>
        </p:spPr>
      </p:pic>
      <p:pic>
        <p:nvPicPr>
          <p:cNvPr id="25604" name="Picture 4" descr="http://upload.wikimedia.org/wikipedia/commons/thumb/d/d7/AndrewJacksonCongress.jpg/160px-AndrewJacksonCongress.jpg"/>
          <p:cNvPicPr>
            <a:picLocks noChangeAspect="1" noChangeArrowheads="1"/>
          </p:cNvPicPr>
          <p:nvPr/>
        </p:nvPicPr>
        <p:blipFill>
          <a:blip r:embed="rId3"/>
          <a:srcRect/>
          <a:stretch>
            <a:fillRect/>
          </a:stretch>
        </p:blipFill>
        <p:spPr bwMode="auto">
          <a:xfrm>
            <a:off x="6019800" y="1143000"/>
            <a:ext cx="3077592" cy="39624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321</Words>
  <Application>Microsoft Office PowerPoint</Application>
  <PresentationFormat>On-screen Show (4:3)</PresentationFormat>
  <Paragraphs>39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Dealing with Other Nations</vt:lpstr>
      <vt:lpstr>PowerPoint Presentation</vt:lpstr>
      <vt:lpstr>The Monroe Doctrine </vt:lpstr>
      <vt:lpstr>PowerPoint Presentation</vt:lpstr>
      <vt:lpstr>Questions to Answer:</vt:lpstr>
      <vt:lpstr>Relations with Spain </vt:lpstr>
      <vt:lpstr>PowerPoint Presentation</vt:lpstr>
      <vt:lpstr>Florida </vt:lpstr>
      <vt:lpstr>PowerPoint Presentation</vt:lpstr>
      <vt:lpstr>Spanish Colonies Win Independence </vt:lpstr>
      <vt:lpstr>Mexico </vt:lpstr>
      <vt:lpstr>PowerPoint Presentation</vt:lpstr>
      <vt:lpstr>South America</vt:lpstr>
      <vt:lpstr>PowerPoint Presentation</vt:lpstr>
      <vt:lpstr>Central America</vt:lpstr>
      <vt:lpstr>Portugal </vt:lpstr>
    </vt:vector>
  </TitlesOfParts>
  <Company>Secaucus Board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somerset_donald</dc:creator>
  <cp:lastModifiedBy>DoDDS-E</cp:lastModifiedBy>
  <cp:revision>6</cp:revision>
  <dcterms:created xsi:type="dcterms:W3CDTF">2014-03-03T13:02:16Z</dcterms:created>
  <dcterms:modified xsi:type="dcterms:W3CDTF">2016-03-21T08:34:06Z</dcterms:modified>
</cp:coreProperties>
</file>