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57" r:id="rId3"/>
    <p:sldId id="258" r:id="rId4"/>
    <p:sldId id="263" r:id="rId5"/>
    <p:sldId id="259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66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5FD4E-76D0-4B1E-A550-88E6124BFA4E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F8860-591F-4B10-A01F-29B58C298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C50F1F-9BC7-48E9-B510-4F41AC1A0DCE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3803E0-9913-4285-914E-900667CC6B01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1CDB69-9D46-4552-A4EF-AA8E2E16750E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1AA644-7081-420A-B713-2FBDDE47677C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ABE15F-EB06-46B2-87ED-73CD48C52799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DC3E24-50D8-4CAF-968A-F5FBA059A654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D280E2-271F-4C59-8388-FFB322050694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637E83-4D54-4158-9A57-A93FBD102BE2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91E37A-CAB3-4A46-AE14-AAA872D3660A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C34223-552C-4B86-A41B-D53A4EBBC65D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22D9-0331-42A1-A05F-3FE72E65E97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D38A-3B85-4F30-9D9B-8B2EB024C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8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22D9-0331-42A1-A05F-3FE72E65E97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D38A-3B85-4F30-9D9B-8B2EB024C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2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22D9-0331-42A1-A05F-3FE72E65E97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D38A-3B85-4F30-9D9B-8B2EB024C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76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552" y="6511926"/>
            <a:ext cx="476249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985" y="6511926"/>
            <a:ext cx="476249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8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22D9-0331-42A1-A05F-3FE72E65E97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D38A-3B85-4F30-9D9B-8B2EB024C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22D9-0331-42A1-A05F-3FE72E65E97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D38A-3B85-4F30-9D9B-8B2EB024C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8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22D9-0331-42A1-A05F-3FE72E65E97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D38A-3B85-4F30-9D9B-8B2EB024C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1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22D9-0331-42A1-A05F-3FE72E65E97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D38A-3B85-4F30-9D9B-8B2EB024C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5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22D9-0331-42A1-A05F-3FE72E65E97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D38A-3B85-4F30-9D9B-8B2EB024C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2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22D9-0331-42A1-A05F-3FE72E65E97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D38A-3B85-4F30-9D9B-8B2EB024C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22D9-0331-42A1-A05F-3FE72E65E97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D38A-3B85-4F30-9D9B-8B2EB024C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2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22D9-0331-42A1-A05F-3FE72E65E97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D38A-3B85-4F30-9D9B-8B2EB024C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0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022D9-0331-42A1-A05F-3FE72E65E97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ED38A-3B85-4F30-9D9B-8B2EB024C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4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219200" y="11430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latin typeface="Verdana" pitchFamily="34" charset="0"/>
              </a:rPr>
              <a:t>Terms and People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9753600" cy="36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  <a:latin typeface="Verdana" pitchFamily="34" charset="0"/>
              </a:rPr>
              <a:t>nullification </a:t>
            </a:r>
            <a:r>
              <a:rPr lang="en-US" altLang="en-US" sz="2200">
                <a:latin typeface="Verdana" pitchFamily="34" charset="0"/>
              </a:rPr>
              <a:t>– an action by a state that cancels a federal law to which the state objects</a:t>
            </a:r>
          </a:p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  <a:latin typeface="Verdana" pitchFamily="34" charset="0"/>
              </a:rPr>
              <a:t>Martin Van Buren </a:t>
            </a:r>
            <a:r>
              <a:rPr lang="en-US" altLang="en-US" sz="2200">
                <a:latin typeface="Verdana" pitchFamily="34" charset="0"/>
              </a:rPr>
              <a:t>– President of the United States who succeeded Andrew Jackson</a:t>
            </a:r>
          </a:p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  <a:latin typeface="Verdana" pitchFamily="34" charset="0"/>
              </a:rPr>
              <a:t>William Henry Harrison </a:t>
            </a:r>
            <a:r>
              <a:rPr lang="en-US" altLang="en-US" sz="2200">
                <a:latin typeface="Verdana" pitchFamily="34" charset="0"/>
              </a:rPr>
              <a:t>– Whig candidate who defeated Van Buren in the 1840 presidential election</a:t>
            </a:r>
          </a:p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endParaRPr lang="en-US" altLang="en-US" sz="220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  <a:spcAft>
                <a:spcPct val="10000"/>
              </a:spcAft>
            </a:pPr>
            <a:endParaRPr lang="en-US" altLang="en-US" sz="22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1524000"/>
            <a:ext cx="457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latin typeface="Verdana" pitchFamily="34" charset="0"/>
              </a:rPr>
              <a:t>Arguments for Nullification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219200" y="2438401"/>
            <a:ext cx="4572000" cy="769441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dirty="0">
                <a:latin typeface="Verdana" pitchFamily="34" charset="0"/>
              </a:rPr>
              <a:t>America was formed from an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agreement between states.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6400800" y="2438401"/>
            <a:ext cx="4572000" cy="76944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America was formed by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the entire American people.</a:t>
            </a:r>
          </a:p>
        </p:txBody>
      </p:sp>
      <p:sp>
        <p:nvSpPr>
          <p:cNvPr id="10245" name="Text Box 2"/>
          <p:cNvSpPr txBox="1">
            <a:spLocks noChangeArrowheads="1"/>
          </p:cNvSpPr>
          <p:nvPr/>
        </p:nvSpPr>
        <p:spPr bwMode="auto">
          <a:xfrm>
            <a:off x="6400800" y="1524000"/>
            <a:ext cx="457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latin typeface="Verdana" pitchFamily="34" charset="0"/>
              </a:rPr>
              <a:t>Arguments Against Nullification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19200" y="3713164"/>
            <a:ext cx="4572000" cy="43088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dirty="0">
                <a:latin typeface="Verdana" pitchFamily="34" charset="0"/>
              </a:rPr>
              <a:t>States kept certain powers.</a:t>
            </a:r>
            <a:endParaRPr lang="en-US" sz="2200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19200" y="4648200"/>
            <a:ext cx="4572000" cy="76993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dirty="0">
                <a:latin typeface="Verdana" pitchFamily="34" charset="0"/>
              </a:rPr>
              <a:t>States had the power to nullify unjust laws.</a:t>
            </a:r>
            <a:endParaRPr lang="en-US" sz="2200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400800" y="3657600"/>
            <a:ext cx="4572000" cy="1107996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Daniel Webster </a:t>
            </a:r>
            <a:r>
              <a:rPr lang="en-US" altLang="en-US" sz="2200">
                <a:latin typeface="Verdana" pitchFamily="34" charset="0"/>
              </a:rPr>
              <a:t>argued, “We are all agents of the same supreme power, the people.”</a:t>
            </a:r>
            <a:endParaRPr lang="en-US" altLang="en-US" sz="220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0400" y="0"/>
            <a:ext cx="7924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Nullification Crisis </a:t>
            </a:r>
          </a:p>
        </p:txBody>
      </p:sp>
    </p:spTree>
    <p:extLst>
      <p:ext uri="{BB962C8B-B14F-4D97-AF65-F5344CB8AC3E}">
        <p14:creationId xmlns:p14="http://schemas.microsoft.com/office/powerpoint/2010/main" val="290041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3962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President Jackson and Vice President Calhoun became bitter enemies due to their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opposing views on states’ rights and </a:t>
            </a:r>
            <a:r>
              <a:rPr lang="en-US" altLang="en-US" sz="2200" b="1">
                <a:solidFill>
                  <a:srgbClr val="FF0000"/>
                </a:solidFill>
                <a:latin typeface="Verdana" pitchFamily="34" charset="0"/>
              </a:rPr>
              <a:t>nullification</a:t>
            </a:r>
            <a:r>
              <a:rPr lang="en-US" altLang="en-US" sz="2200">
                <a:solidFill>
                  <a:srgbClr val="FF0000"/>
                </a:solidFill>
                <a:latin typeface="Verdana" pitchFamily="34" charset="0"/>
              </a:rPr>
              <a:t>.</a:t>
            </a:r>
            <a:r>
              <a:rPr lang="en-US" altLang="en-US" sz="2200">
                <a:latin typeface="Verdana" pitchFamily="34" charset="0"/>
              </a:rPr>
              <a:t> </a:t>
            </a:r>
            <a:endParaRPr lang="en-US" altLang="en-US" sz="220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9600" y="4802188"/>
            <a:ext cx="3759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Calhoun resigned in 1832 </a:t>
            </a:r>
            <a:r>
              <a:rPr lang="en-US" altLang="en-US" sz="2200">
                <a:latin typeface="Verdana" pitchFamily="34" charset="0"/>
              </a:rPr>
              <a:t>and was replaced by Martin Van Buren.</a:t>
            </a:r>
            <a:endParaRPr lang="en-US" altLang="en-US" sz="220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930400" y="4143375"/>
            <a:ext cx="609600" cy="457200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69" name="Picture 9" descr="ch10_img_ahon_se_p03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4188"/>
            <a:ext cx="6705600" cy="396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30400" y="0"/>
            <a:ext cx="7924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Nullification Crisis </a:t>
            </a:r>
          </a:p>
        </p:txBody>
      </p:sp>
    </p:spTree>
    <p:extLst>
      <p:ext uri="{BB962C8B-B14F-4D97-AF65-F5344CB8AC3E}">
        <p14:creationId xmlns:p14="http://schemas.microsoft.com/office/powerpoint/2010/main" val="380394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>
            <a:off x="1219200" y="2514600"/>
            <a:ext cx="4165600" cy="2362200"/>
          </a:xfrm>
          <a:prstGeom prst="homePlate">
            <a:avLst>
              <a:gd name="adj" fmla="val 34246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Pentagon 14"/>
          <p:cNvSpPr/>
          <p:nvPr/>
        </p:nvSpPr>
        <p:spPr>
          <a:xfrm rot="10800000">
            <a:off x="6529917" y="2514600"/>
            <a:ext cx="4442883" cy="2362200"/>
          </a:xfrm>
          <a:prstGeom prst="homePlate">
            <a:avLst>
              <a:gd name="adj" fmla="val 3649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1219200" y="1143000"/>
            <a:ext cx="975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The </a:t>
            </a:r>
            <a:r>
              <a:rPr lang="en-US" altLang="en-US" sz="2200">
                <a:solidFill>
                  <a:srgbClr val="0070C0"/>
                </a:solidFill>
                <a:latin typeface="Verdana" pitchFamily="34" charset="0"/>
              </a:rPr>
              <a:t>crisis erupted </a:t>
            </a:r>
            <a:r>
              <a:rPr lang="en-US" altLang="en-US" sz="2200">
                <a:latin typeface="Verdana" pitchFamily="34" charset="0"/>
              </a:rPr>
              <a:t>in 1832, when Congress passed another tariff law.</a:t>
            </a:r>
            <a:endParaRPr lang="en-US" altLang="en-US" sz="220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14400" y="2787650"/>
            <a:ext cx="3759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South Carolina voted to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nullify the tariffs </a:t>
            </a:r>
            <a:r>
              <a:rPr lang="en-US" altLang="en-US" sz="2200">
                <a:latin typeface="Verdana" pitchFamily="34" charset="0"/>
              </a:rPr>
              <a:t>and threatened to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secede.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315200" y="2667000"/>
            <a:ext cx="3657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Jackson said that the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Union could not be dissolved. </a:t>
            </a:r>
            <a:r>
              <a:rPr lang="en-US" altLang="en-US" sz="2200">
                <a:latin typeface="Verdana" pitchFamily="34" charset="0"/>
              </a:rPr>
              <a:t>He put troops in South Carolina on alert.</a:t>
            </a:r>
            <a:endParaRPr lang="en-US" altLang="en-US" sz="220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0400" y="0"/>
            <a:ext cx="7924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Nullification Crisis </a:t>
            </a:r>
          </a:p>
        </p:txBody>
      </p:sp>
    </p:spTree>
    <p:extLst>
      <p:ext uri="{BB962C8B-B14F-4D97-AF65-F5344CB8AC3E}">
        <p14:creationId xmlns:p14="http://schemas.microsoft.com/office/powerpoint/2010/main" val="340679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/>
          <p:cNvSpPr/>
          <p:nvPr/>
        </p:nvSpPr>
        <p:spPr>
          <a:xfrm>
            <a:off x="2438400" y="4343400"/>
            <a:ext cx="6705600" cy="190500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28800" y="1981201"/>
            <a:ext cx="8534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sz="2200">
                <a:latin typeface="Verdana" pitchFamily="34" charset="0"/>
              </a:rPr>
              <a:t>one bill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lowered tariffs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219200" y="3684588"/>
            <a:ext cx="9753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South Carolina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repealed its tariff nullification.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44800" y="4724401"/>
            <a:ext cx="5689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latin typeface="Verdana" pitchFamily="34" charset="0"/>
              </a:rPr>
              <a:t>The crisis was settled, but the question of states’ rights remained.</a:t>
            </a:r>
            <a:endParaRPr lang="en-US" altLang="en-US" sz="2200" b="1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3318" name="Text Box 2"/>
          <p:cNvSpPr txBox="1">
            <a:spLocks noChangeArrowheads="1"/>
          </p:cNvSpPr>
          <p:nvPr/>
        </p:nvSpPr>
        <p:spPr bwMode="auto">
          <a:xfrm>
            <a:off x="1219200" y="1143000"/>
            <a:ext cx="975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A turning point in the crisis occurred when Congress passed two bills:</a:t>
            </a:r>
            <a:endParaRPr lang="en-US" altLang="en-US" sz="220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828800" y="2514600"/>
            <a:ext cx="8534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sz="2200">
                <a:latin typeface="Verdana" pitchFamily="34" charset="0"/>
              </a:rPr>
              <a:t>the other bill authorized the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collection of tariffs by force </a:t>
            </a:r>
          </a:p>
        </p:txBody>
      </p:sp>
      <p:sp>
        <p:nvSpPr>
          <p:cNvPr id="8" name="Rectangle 7"/>
          <p:cNvSpPr/>
          <p:nvPr/>
        </p:nvSpPr>
        <p:spPr>
          <a:xfrm>
            <a:off x="1930400" y="0"/>
            <a:ext cx="7924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Nullification Crisis </a:t>
            </a:r>
          </a:p>
        </p:txBody>
      </p:sp>
    </p:spTree>
    <p:extLst>
      <p:ext uri="{BB962C8B-B14F-4D97-AF65-F5344CB8AC3E}">
        <p14:creationId xmlns:p14="http://schemas.microsoft.com/office/powerpoint/2010/main" val="12097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  <p:bldP spid="11" grpId="0"/>
      <p:bldP spid="7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609600" y="152401"/>
            <a:ext cx="12801600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Recession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219200" y="1143000"/>
            <a:ext cx="975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When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Martin Van Buren </a:t>
            </a:r>
            <a:r>
              <a:rPr lang="en-US" altLang="en-US" sz="2200">
                <a:latin typeface="Verdana" pitchFamily="34" charset="0"/>
              </a:rPr>
              <a:t>took office as President in 1837, he faced an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economic crisis.</a:t>
            </a:r>
          </a:p>
        </p:txBody>
      </p:sp>
      <p:sp>
        <p:nvSpPr>
          <p:cNvPr id="15370" name="Text Box 2"/>
          <p:cNvSpPr txBox="1">
            <a:spLocks noChangeArrowheads="1"/>
          </p:cNvSpPr>
          <p:nvPr/>
        </p:nvSpPr>
        <p:spPr bwMode="auto">
          <a:xfrm>
            <a:off x="1828800" y="2286001"/>
            <a:ext cx="5384800" cy="4302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Britain bought less cotton.</a:t>
            </a:r>
            <a:endParaRPr lang="en-US" altLang="en-US" sz="220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19200" y="5562601"/>
            <a:ext cx="9753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This crisis, the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Panic of 1837, </a:t>
            </a:r>
            <a:r>
              <a:rPr lang="en-US" altLang="en-US" sz="2200">
                <a:latin typeface="Verdana" pitchFamily="34" charset="0"/>
              </a:rPr>
              <a:t>lasted 6 years.</a:t>
            </a:r>
          </a:p>
        </p:txBody>
      </p:sp>
      <p:sp>
        <p:nvSpPr>
          <p:cNvPr id="15368" name="Text Box 2"/>
          <p:cNvSpPr txBox="1">
            <a:spLocks noChangeArrowheads="1"/>
          </p:cNvSpPr>
          <p:nvPr/>
        </p:nvSpPr>
        <p:spPr bwMode="auto">
          <a:xfrm>
            <a:off x="3352800" y="2819401"/>
            <a:ext cx="4470400" cy="430213"/>
          </a:xfrm>
          <a:prstGeom prst="rect">
            <a:avLst/>
          </a:prstGeom>
          <a:solidFill>
            <a:srgbClr val="C9F1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Cotton prices fell.</a:t>
            </a:r>
            <a:endParaRPr lang="en-US" altLang="en-US" sz="220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165600" y="3352800"/>
            <a:ext cx="5384800" cy="76993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dirty="0">
                <a:latin typeface="Verdana" pitchFamily="34" charset="0"/>
              </a:rPr>
              <a:t>Cotton growers could not repay their loans.</a:t>
            </a:r>
            <a:endParaRPr lang="en-US" sz="2200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791200" y="4191000"/>
            <a:ext cx="5181600" cy="430887"/>
          </a:xfrm>
          <a:prstGeom prst="rect">
            <a:avLst/>
          </a:prstGeom>
          <a:solidFill>
            <a:srgbClr val="DCD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Hundreds of banks went bankrupt.</a:t>
            </a:r>
            <a:endParaRPr lang="en-US" altLang="en-US" sz="220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8981861">
            <a:off x="3037417" y="2486025"/>
            <a:ext cx="1117600" cy="34051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-2492821" y="3136879"/>
            <a:ext cx="6001643" cy="60960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vert"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Economic</a:t>
            </a:r>
          </a:p>
        </p:txBody>
      </p:sp>
    </p:spTree>
    <p:extLst>
      <p:ext uri="{BB962C8B-B14F-4D97-AF65-F5344CB8AC3E}">
        <p14:creationId xmlns:p14="http://schemas.microsoft.com/office/powerpoint/2010/main" val="259484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  <p:bldP spid="10" grpId="0"/>
      <p:bldP spid="15368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19200" y="1143000"/>
            <a:ext cx="975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Van Buren ran for re-election in 1840 against Whig candidate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William Henry Harrison.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19200" y="4540250"/>
            <a:ext cx="406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latin typeface="Verdana" pitchFamily="34" charset="0"/>
              </a:rPr>
              <a:t>Harrison easily defeated Van Buren. The Age of Jackson was over.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219200" y="2503488"/>
            <a:ext cx="406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The Whigs ran a skillful campaign to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appeal to ordinary voters.</a:t>
            </a:r>
            <a:endParaRPr lang="en-US" altLang="en-US" sz="2200" b="1">
              <a:solidFill>
                <a:srgbClr val="0062AC"/>
              </a:solidFill>
              <a:latin typeface="Verdana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946400" y="1979613"/>
            <a:ext cx="609600" cy="457200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946400" y="4016375"/>
            <a:ext cx="609600" cy="457200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7" name="Picture 8" descr="ch10_img_ahon_se_p0366_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1"/>
            <a:ext cx="60960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22400" y="0"/>
            <a:ext cx="9448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Economic Recession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609600" y="152401"/>
            <a:ext cx="12801600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Recession</a:t>
            </a:r>
          </a:p>
        </p:txBody>
      </p:sp>
      <p:sp>
        <p:nvSpPr>
          <p:cNvPr id="12" name="Rectangle 11"/>
          <p:cNvSpPr/>
          <p:nvPr/>
        </p:nvSpPr>
        <p:spPr>
          <a:xfrm rot="16200000">
            <a:off x="-2492821" y="3136879"/>
            <a:ext cx="6001643" cy="60960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vert"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Economic</a:t>
            </a:r>
          </a:p>
        </p:txBody>
      </p:sp>
    </p:spTree>
    <p:extLst>
      <p:ext uri="{BB962C8B-B14F-4D97-AF65-F5344CB8AC3E}">
        <p14:creationId xmlns:p14="http://schemas.microsoft.com/office/powerpoint/2010/main" val="335259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The Bank War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06662"/>
            <a:ext cx="10515600" cy="4351338"/>
          </a:xfrm>
        </p:spPr>
        <p:txBody>
          <a:bodyPr/>
          <a:lstStyle/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Bank of the US created a safe and stable environment </a:t>
            </a:r>
          </a:p>
          <a:p>
            <a:pPr lvl="1"/>
            <a:r>
              <a:rPr lang="en-US" dirty="0" smtClean="0"/>
              <a:t>Loaned safe loans </a:t>
            </a:r>
          </a:p>
          <a:p>
            <a:pPr lvl="1"/>
            <a:r>
              <a:rPr lang="en-US" dirty="0" smtClean="0"/>
              <a:t>Held the U.S.’s money </a:t>
            </a:r>
          </a:p>
          <a:p>
            <a:pPr lvl="1"/>
            <a:r>
              <a:rPr lang="en-US" dirty="0" smtClean="0"/>
              <a:t>Paper money </a:t>
            </a:r>
          </a:p>
          <a:p>
            <a:pPr lvl="1"/>
            <a:endParaRPr lang="en-US" dirty="0"/>
          </a:p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Bank of the U.S. restricted all loans to those that were safe </a:t>
            </a:r>
          </a:p>
          <a:p>
            <a:pPr lvl="1"/>
            <a:r>
              <a:rPr lang="en-US" dirty="0" smtClean="0"/>
              <a:t>Farmers, southerners could not get the loans </a:t>
            </a:r>
          </a:p>
          <a:p>
            <a:pPr lvl="1"/>
            <a:r>
              <a:rPr lang="en-US" dirty="0" smtClean="0"/>
              <a:t>Blamed for a recession in 1819 </a:t>
            </a:r>
            <a:endParaRPr lang="en-US" dirty="0"/>
          </a:p>
        </p:txBody>
      </p:sp>
      <p:pic>
        <p:nvPicPr>
          <p:cNvPr id="3074" name="Picture 2" descr="http://t1.gstatic.com/images?q=tbn:ANd9GcRjFTgP4m4IKZMBin8WKabz-K3ZzBnd8zM2qwd8f2G9bjp-hM_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132" y="396875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4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7286"/>
            <a:ext cx="12520246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“MONSTER BANK”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bank allowed a small minority of wealthy to enrich themselves, while keeping the everyday citizen penniless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Andrew Jackson was sick in bed he said “The Bank…is trying to kill me, but I will kill it!”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Nicholas Biddle was the President of the Bank, a wealthy prominent Philadelphian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Jackson vetoes the Bank renewal from Congress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-6000" r="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8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  <a:alpha val="52000"/>
              </a:schemeClr>
            </a:gs>
            <a:gs pos="19000">
              <a:schemeClr val="accent1">
                <a:lumMod val="60000"/>
                <a:lumOff val="40000"/>
              </a:schemeClr>
            </a:gs>
            <a:gs pos="65000">
              <a:schemeClr val="bg1"/>
            </a:gs>
            <a:gs pos="100000">
              <a:srgbClr val="FF0000">
                <a:alpha val="36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Reelection in 1832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the use of the veto, Presidential power grew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Most voters supported Jackson’s veto of the Bank renewal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Henry Clay supported the Bank, but was defeated in a landslide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Jackson made sure the Bank never received its charter while he was in office, dooming Martin Van Buren during the coming recession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7000" t="-21000" r="-20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318782" cy="182562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Read and Decipher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4318782" cy="50323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“We must be blind to the lessons of reason and experience not to see that the more a government interferes with the labor and wealth of a community, the more it exacts from one portion and bestows on another”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- Vice President John C. Calhoun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h10_img_ahon_se_p036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0" y="1066801"/>
            <a:ext cx="5588000" cy="63435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03200" y="1219200"/>
            <a:ext cx="5384800" cy="1446550"/>
          </a:xfrm>
          <a:custGeom>
            <a:avLst/>
            <a:gdLst>
              <a:gd name="connsiteX0" fmla="*/ 0 w 4114800"/>
              <a:gd name="connsiteY0" fmla="*/ 0 h 1784350"/>
              <a:gd name="connsiteX1" fmla="*/ 4114800 w 4114800"/>
              <a:gd name="connsiteY1" fmla="*/ 0 h 1784350"/>
              <a:gd name="connsiteX2" fmla="*/ 4114800 w 4114800"/>
              <a:gd name="connsiteY2" fmla="*/ 1784350 h 1784350"/>
              <a:gd name="connsiteX3" fmla="*/ 0 w 4114800"/>
              <a:gd name="connsiteY3" fmla="*/ 1784350 h 1784350"/>
              <a:gd name="connsiteX4" fmla="*/ 0 w 4114800"/>
              <a:gd name="connsiteY4" fmla="*/ 0 h 1784350"/>
              <a:gd name="connsiteX0" fmla="*/ 155275 w 4114800"/>
              <a:gd name="connsiteY0" fmla="*/ 0 h 2393693"/>
              <a:gd name="connsiteX1" fmla="*/ 4114800 w 4114800"/>
              <a:gd name="connsiteY1" fmla="*/ 609343 h 2393693"/>
              <a:gd name="connsiteX2" fmla="*/ 4114800 w 4114800"/>
              <a:gd name="connsiteY2" fmla="*/ 2393693 h 2393693"/>
              <a:gd name="connsiteX3" fmla="*/ 0 w 4114800"/>
              <a:gd name="connsiteY3" fmla="*/ 2393693 h 2393693"/>
              <a:gd name="connsiteX4" fmla="*/ 155275 w 4114800"/>
              <a:gd name="connsiteY4" fmla="*/ 0 h 2393693"/>
              <a:gd name="connsiteX0" fmla="*/ 155275 w 4114800"/>
              <a:gd name="connsiteY0" fmla="*/ 0 h 2393693"/>
              <a:gd name="connsiteX1" fmla="*/ 254242 w 4114800"/>
              <a:gd name="connsiteY1" fmla="*/ 390883 h 2393693"/>
              <a:gd name="connsiteX2" fmla="*/ 4114800 w 4114800"/>
              <a:gd name="connsiteY2" fmla="*/ 609343 h 2393693"/>
              <a:gd name="connsiteX3" fmla="*/ 4114800 w 4114800"/>
              <a:gd name="connsiteY3" fmla="*/ 2393693 h 2393693"/>
              <a:gd name="connsiteX4" fmla="*/ 0 w 4114800"/>
              <a:gd name="connsiteY4" fmla="*/ 2393693 h 2393693"/>
              <a:gd name="connsiteX5" fmla="*/ 155275 w 4114800"/>
              <a:gd name="connsiteY5" fmla="*/ 0 h 2393693"/>
              <a:gd name="connsiteX0" fmla="*/ 155275 w 4114800"/>
              <a:gd name="connsiteY0" fmla="*/ 0 h 2393693"/>
              <a:gd name="connsiteX1" fmla="*/ 254242 w 4114800"/>
              <a:gd name="connsiteY1" fmla="*/ 924058 h 2393693"/>
              <a:gd name="connsiteX2" fmla="*/ 4114800 w 4114800"/>
              <a:gd name="connsiteY2" fmla="*/ 609343 h 2393693"/>
              <a:gd name="connsiteX3" fmla="*/ 4114800 w 4114800"/>
              <a:gd name="connsiteY3" fmla="*/ 2393693 h 2393693"/>
              <a:gd name="connsiteX4" fmla="*/ 0 w 4114800"/>
              <a:gd name="connsiteY4" fmla="*/ 2393693 h 2393693"/>
              <a:gd name="connsiteX5" fmla="*/ 155275 w 4114800"/>
              <a:gd name="connsiteY5" fmla="*/ 0 h 2393693"/>
              <a:gd name="connsiteX0" fmla="*/ 155275 w 4114800"/>
              <a:gd name="connsiteY0" fmla="*/ 0 h 2393693"/>
              <a:gd name="connsiteX1" fmla="*/ 1729359 w 4114800"/>
              <a:gd name="connsiteY1" fmla="*/ 1533400 h 2393693"/>
              <a:gd name="connsiteX2" fmla="*/ 4114800 w 4114800"/>
              <a:gd name="connsiteY2" fmla="*/ 609343 h 2393693"/>
              <a:gd name="connsiteX3" fmla="*/ 4114800 w 4114800"/>
              <a:gd name="connsiteY3" fmla="*/ 2393693 h 2393693"/>
              <a:gd name="connsiteX4" fmla="*/ 0 w 4114800"/>
              <a:gd name="connsiteY4" fmla="*/ 2393693 h 2393693"/>
              <a:gd name="connsiteX5" fmla="*/ 155275 w 4114800"/>
              <a:gd name="connsiteY5" fmla="*/ 0 h 23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800" h="2393693">
                <a:moveTo>
                  <a:pt x="155275" y="0"/>
                </a:moveTo>
                <a:lnTo>
                  <a:pt x="1729359" y="1533400"/>
                </a:lnTo>
                <a:lnTo>
                  <a:pt x="4114800" y="609343"/>
                </a:lnTo>
                <a:lnTo>
                  <a:pt x="4114800" y="2393693"/>
                </a:lnTo>
                <a:lnTo>
                  <a:pt x="0" y="2393693"/>
                </a:lnTo>
                <a:lnTo>
                  <a:pt x="155275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dirty="0">
                <a:latin typeface="Verdana" pitchFamily="34" charset="0"/>
              </a:rPr>
              <a:t>Although he had popular support, the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national press ridiculed President Jackson </a:t>
            </a:r>
            <a:r>
              <a:rPr lang="en-US" sz="2200" dirty="0">
                <a:latin typeface="Verdana" pitchFamily="34" charset="0"/>
              </a:rPr>
              <a:t>for his quick temper and steely will.</a:t>
            </a:r>
            <a:endParaRPr lang="en-US" sz="2200" b="1" dirty="0">
              <a:latin typeface="Verdana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04800" y="4114801"/>
            <a:ext cx="5486400" cy="1107996"/>
          </a:xfrm>
          <a:custGeom>
            <a:avLst/>
            <a:gdLst>
              <a:gd name="connsiteX0" fmla="*/ 0 w 4114800"/>
              <a:gd name="connsiteY0" fmla="*/ 0 h 1446212"/>
              <a:gd name="connsiteX1" fmla="*/ 4114800 w 4114800"/>
              <a:gd name="connsiteY1" fmla="*/ 0 h 1446212"/>
              <a:gd name="connsiteX2" fmla="*/ 4114800 w 4114800"/>
              <a:gd name="connsiteY2" fmla="*/ 1446212 h 1446212"/>
              <a:gd name="connsiteX3" fmla="*/ 0 w 4114800"/>
              <a:gd name="connsiteY3" fmla="*/ 1446212 h 1446212"/>
              <a:gd name="connsiteX4" fmla="*/ 0 w 4114800"/>
              <a:gd name="connsiteY4" fmla="*/ 0 h 1446212"/>
              <a:gd name="connsiteX0" fmla="*/ 0 w 4114800"/>
              <a:gd name="connsiteY0" fmla="*/ 0 h 1446212"/>
              <a:gd name="connsiteX1" fmla="*/ 4114800 w 4114800"/>
              <a:gd name="connsiteY1" fmla="*/ 0 h 1446212"/>
              <a:gd name="connsiteX2" fmla="*/ 4114800 w 4114800"/>
              <a:gd name="connsiteY2" fmla="*/ 1446212 h 1446212"/>
              <a:gd name="connsiteX3" fmla="*/ 1942681 w 4114800"/>
              <a:gd name="connsiteY3" fmla="*/ 537587 h 1446212"/>
              <a:gd name="connsiteX4" fmla="*/ 0 w 4114800"/>
              <a:gd name="connsiteY4" fmla="*/ 1446212 h 1446212"/>
              <a:gd name="connsiteX5" fmla="*/ 0 w 4114800"/>
              <a:gd name="connsiteY5" fmla="*/ 0 h 144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800" h="1446212">
                <a:moveTo>
                  <a:pt x="0" y="0"/>
                </a:moveTo>
                <a:lnTo>
                  <a:pt x="4114800" y="0"/>
                </a:lnTo>
                <a:lnTo>
                  <a:pt x="4114800" y="1446212"/>
                </a:lnTo>
                <a:lnTo>
                  <a:pt x="1942681" y="537587"/>
                </a:lnTo>
                <a:lnTo>
                  <a:pt x="0" y="1446212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dirty="0">
                <a:latin typeface="Verdana" pitchFamily="34" charset="0"/>
              </a:rPr>
              <a:t>They portrayed him as a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king that trampled on rights</a:t>
            </a:r>
            <a:r>
              <a:rPr lang="en-US" sz="22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2200" dirty="0">
                <a:latin typeface="Verdana" pitchFamily="34" charset="0"/>
              </a:rPr>
              <a:t>protected by the Constitution.</a:t>
            </a:r>
            <a:endParaRPr lang="en-US" sz="2200" b="1" dirty="0">
              <a:latin typeface="Verdan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6184900" y="2019300"/>
            <a:ext cx="2057400" cy="2438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96000" y="5410200"/>
            <a:ext cx="2032000" cy="91440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295416" y="228600"/>
            <a:ext cx="56289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Andrew Jackson</a:t>
            </a:r>
          </a:p>
        </p:txBody>
      </p:sp>
    </p:spTree>
    <p:extLst>
      <p:ext uri="{BB962C8B-B14F-4D97-AF65-F5344CB8AC3E}">
        <p14:creationId xmlns:p14="http://schemas.microsoft.com/office/powerpoint/2010/main" val="60523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osceles Triangle 13"/>
          <p:cNvSpPr/>
          <p:nvPr/>
        </p:nvSpPr>
        <p:spPr>
          <a:xfrm>
            <a:off x="5283200" y="5105400"/>
            <a:ext cx="15240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3149600" y="4800600"/>
            <a:ext cx="5689600" cy="609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604000" y="4495800"/>
            <a:ext cx="4572000" cy="838200"/>
            <a:chOff x="5029200" y="4343400"/>
            <a:chExt cx="3429000" cy="838200"/>
          </a:xfrm>
        </p:grpSpPr>
        <p:sp>
          <p:nvSpPr>
            <p:cNvPr id="20" name="Flowchart: Magnetic Disk 19"/>
            <p:cNvSpPr/>
            <p:nvPr/>
          </p:nvSpPr>
          <p:spPr>
            <a:xfrm>
              <a:off x="5029200" y="4343400"/>
              <a:ext cx="3429000" cy="8382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5" name="TextBox 15"/>
            <p:cNvSpPr txBox="1">
              <a:spLocks noChangeArrowheads="1"/>
            </p:cNvSpPr>
            <p:nvPr/>
          </p:nvSpPr>
          <p:spPr bwMode="auto">
            <a:xfrm>
              <a:off x="5486400" y="4724400"/>
              <a:ext cx="2514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State Power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016000" y="4495800"/>
            <a:ext cx="4572000" cy="838200"/>
            <a:chOff x="838200" y="4343400"/>
            <a:chExt cx="3429000" cy="838200"/>
          </a:xfrm>
        </p:grpSpPr>
        <p:sp>
          <p:nvSpPr>
            <p:cNvPr id="19" name="Flowchart: Magnetic Disk 18"/>
            <p:cNvSpPr/>
            <p:nvPr/>
          </p:nvSpPr>
          <p:spPr>
            <a:xfrm>
              <a:off x="838200" y="4343400"/>
              <a:ext cx="3429000" cy="8382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3" name="TextBox 14"/>
            <p:cNvSpPr txBox="1">
              <a:spLocks noChangeArrowheads="1"/>
            </p:cNvSpPr>
            <p:nvPr/>
          </p:nvSpPr>
          <p:spPr bwMode="auto">
            <a:xfrm>
              <a:off x="1295400" y="4724400"/>
              <a:ext cx="2514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Federal Power</a:t>
              </a:r>
            </a:p>
          </p:txBody>
        </p:sp>
      </p:grpSp>
      <p:sp>
        <p:nvSpPr>
          <p:cNvPr id="8198" name="Text Box 2"/>
          <p:cNvSpPr txBox="1">
            <a:spLocks noChangeArrowheads="1"/>
          </p:cNvSpPr>
          <p:nvPr/>
        </p:nvSpPr>
        <p:spPr bwMode="auto">
          <a:xfrm>
            <a:off x="1219200" y="1143001"/>
            <a:ext cx="9753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Since the nation’s founding, Americans had debated over the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balance of power between the states and the federal government.</a:t>
            </a:r>
          </a:p>
        </p:txBody>
      </p:sp>
      <p:sp>
        <p:nvSpPr>
          <p:cNvPr id="11272" name="Text Box 2"/>
          <p:cNvSpPr txBox="1">
            <a:spLocks noChangeArrowheads="1"/>
          </p:cNvSpPr>
          <p:nvPr/>
        </p:nvSpPr>
        <p:spPr bwMode="auto">
          <a:xfrm>
            <a:off x="1422400" y="2895600"/>
            <a:ext cx="3657600" cy="1446550"/>
          </a:xfrm>
          <a:prstGeom prst="rect">
            <a:avLst/>
          </a:prstGeom>
          <a:solidFill>
            <a:srgbClr val="F7E7B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The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Constitution</a:t>
            </a:r>
            <a:r>
              <a:rPr lang="en-US" altLang="en-US" sz="2200">
                <a:latin typeface="Verdana" pitchFamily="34" charset="0"/>
              </a:rPr>
              <a:t> gave the federal government many significant powers.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12000" y="2895600"/>
            <a:ext cx="3657600" cy="1107996"/>
          </a:xfrm>
          <a:prstGeom prst="rect">
            <a:avLst/>
          </a:prstGeom>
          <a:solidFill>
            <a:srgbClr val="DCDCF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The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Tenth Amendment </a:t>
            </a:r>
            <a:r>
              <a:rPr lang="en-US" altLang="en-US" sz="2200">
                <a:latin typeface="Verdana" pitchFamily="34" charset="0"/>
              </a:rPr>
              <a:t>reserved rights for the states and the people.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30400" y="0"/>
            <a:ext cx="7924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Nullification Crisis </a:t>
            </a:r>
          </a:p>
        </p:txBody>
      </p:sp>
    </p:spTree>
    <p:extLst>
      <p:ext uri="{BB962C8B-B14F-4D97-AF65-F5344CB8AC3E}">
        <p14:creationId xmlns:p14="http://schemas.microsoft.com/office/powerpoint/2010/main" val="331487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127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975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latin typeface="Verdana" pitchFamily="34" charset="0"/>
              </a:rPr>
              <a:t>In 1828, the debate over states’ rights reached a crisis level.</a:t>
            </a:r>
            <a:endParaRPr lang="en-US" altLang="en-US" sz="2200" b="1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09600" y="4083051"/>
            <a:ext cx="4572000" cy="1446550"/>
          </a:xfrm>
          <a:prstGeom prst="rect">
            <a:avLst/>
          </a:prstGeom>
          <a:solidFill>
            <a:srgbClr val="DCD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Vice President John C. Calhoun agreed with the Southerners. He argued that the states had the right of </a:t>
            </a:r>
            <a:r>
              <a:rPr lang="en-US" altLang="en-US" sz="2200" b="1">
                <a:solidFill>
                  <a:srgbClr val="FF0000"/>
                </a:solidFill>
                <a:latin typeface="Verdana" pitchFamily="34" charset="0"/>
              </a:rPr>
              <a:t>nullification</a:t>
            </a:r>
            <a:r>
              <a:rPr lang="en-US" altLang="en-US" sz="2200">
                <a:latin typeface="Verdana" pitchFamily="34" charset="0"/>
              </a:rPr>
              <a:t>.</a:t>
            </a:r>
            <a:endParaRPr lang="en-US" altLang="en-US" sz="2200">
              <a:solidFill>
                <a:srgbClr val="0070C0"/>
              </a:solidFill>
              <a:latin typeface="Verdana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 rot="5400000">
            <a:off x="8191500" y="647700"/>
            <a:ext cx="1600200" cy="5181600"/>
            <a:chOff x="1606527" y="2489972"/>
            <a:chExt cx="2660673" cy="2774185"/>
          </a:xfrm>
        </p:grpSpPr>
        <p:sp>
          <p:nvSpPr>
            <p:cNvPr id="13" name="Right Arrow Callout 12"/>
            <p:cNvSpPr/>
            <p:nvPr/>
          </p:nvSpPr>
          <p:spPr>
            <a:xfrm>
              <a:off x="1606527" y="2489972"/>
              <a:ext cx="2660673" cy="2774185"/>
            </a:xfrm>
            <a:prstGeom prst="rightArrowCallout">
              <a:avLst>
                <a:gd name="adj1" fmla="val 25000"/>
                <a:gd name="adj2" fmla="val 25000"/>
                <a:gd name="adj3" fmla="val 17943"/>
                <a:gd name="adj4" fmla="val 74068"/>
              </a:avLst>
            </a:prstGeom>
            <a:solidFill>
              <a:srgbClr val="F7E7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9227" name="Text Box 2"/>
            <p:cNvSpPr txBox="1">
              <a:spLocks noChangeArrowheads="1"/>
            </p:cNvSpPr>
            <p:nvPr/>
          </p:nvSpPr>
          <p:spPr bwMode="auto">
            <a:xfrm rot="16200000">
              <a:off x="1005179" y="3317456"/>
              <a:ext cx="2716389" cy="1177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Verdana" pitchFamily="34" charset="0"/>
                </a:rPr>
                <a:t>Manufacturers in the North and some parts of the West supported the law.</a:t>
              </a:r>
              <a:endParaRPr lang="en-US" altLang="en-US" sz="2000">
                <a:solidFill>
                  <a:srgbClr val="0070C0"/>
                </a:solidFill>
                <a:latin typeface="Verdana" pitchFamily="34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 rot="5400000">
            <a:off x="8191502" y="2476499"/>
            <a:ext cx="1600200" cy="5181600"/>
            <a:chOff x="4617489" y="2378451"/>
            <a:chExt cx="3002509" cy="2426369"/>
          </a:xfrm>
        </p:grpSpPr>
        <p:sp>
          <p:nvSpPr>
            <p:cNvPr id="14" name="Right Arrow Callout 13"/>
            <p:cNvSpPr/>
            <p:nvPr/>
          </p:nvSpPr>
          <p:spPr>
            <a:xfrm rot="10800000">
              <a:off x="4617489" y="2400257"/>
              <a:ext cx="3002509" cy="2400599"/>
            </a:xfrm>
            <a:prstGeom prst="rightArrowCallout">
              <a:avLst>
                <a:gd name="adj1" fmla="val 25000"/>
                <a:gd name="adj2" fmla="val 25000"/>
                <a:gd name="adj3" fmla="val 16670"/>
                <a:gd name="adj4" fmla="val 76534"/>
              </a:avLst>
            </a:prstGeom>
            <a:solidFill>
              <a:srgbClr val="D9D9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9225" name="Text Box 2"/>
            <p:cNvSpPr txBox="1">
              <a:spLocks noChangeArrowheads="1"/>
            </p:cNvSpPr>
            <p:nvPr/>
          </p:nvSpPr>
          <p:spPr bwMode="auto">
            <a:xfrm rot="16200000">
              <a:off x="4921079" y="2927521"/>
              <a:ext cx="2426369" cy="1328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62AC"/>
                  </a:solidFill>
                  <a:latin typeface="Verdana" pitchFamily="34" charset="0"/>
                </a:rPr>
                <a:t>Southerners felt the law was unfair. </a:t>
              </a:r>
              <a:r>
                <a:rPr lang="en-US" altLang="en-US" sz="2000">
                  <a:latin typeface="Verdana" pitchFamily="34" charset="0"/>
                </a:rPr>
                <a:t>It made them pay more for goods.</a:t>
              </a:r>
              <a:endParaRPr lang="en-US" altLang="en-US" sz="2000">
                <a:solidFill>
                  <a:srgbClr val="0070C0"/>
                </a:solidFill>
                <a:latin typeface="Verdana" pitchFamily="34" charset="0"/>
              </a:endParaRPr>
            </a:p>
          </p:txBody>
        </p:sp>
      </p:grp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09600" y="2211388"/>
            <a:ext cx="4470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Congress passed a law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raising tariffs </a:t>
            </a:r>
            <a:r>
              <a:rPr lang="en-US" altLang="en-US" sz="2200">
                <a:latin typeface="Verdana" pitchFamily="34" charset="0"/>
              </a:rPr>
              <a:t>on iron, textiles, and other products.</a:t>
            </a:r>
            <a:endParaRPr lang="en-US" altLang="en-US" sz="220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0400" y="0"/>
            <a:ext cx="7924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Nullification Crisis </a:t>
            </a:r>
          </a:p>
        </p:txBody>
      </p:sp>
    </p:spTree>
    <p:extLst>
      <p:ext uri="{BB962C8B-B14F-4D97-AF65-F5344CB8AC3E}">
        <p14:creationId xmlns:p14="http://schemas.microsoft.com/office/powerpoint/2010/main" val="106155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743</Words>
  <Application>Microsoft Office PowerPoint</Application>
  <PresentationFormat>Custom</PresentationFormat>
  <Paragraphs>93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The Bank War </vt:lpstr>
      <vt:lpstr>The “MONSTER BANK”</vt:lpstr>
      <vt:lpstr>PowerPoint Presentation</vt:lpstr>
      <vt:lpstr>Reelection in 1832 </vt:lpstr>
      <vt:lpstr>Read and Decipher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States’ Rights and the Economy</dc:title>
  <dc:creator>Donald Somerset</dc:creator>
  <cp:lastModifiedBy>DoDDS-E</cp:lastModifiedBy>
  <cp:revision>7</cp:revision>
  <dcterms:created xsi:type="dcterms:W3CDTF">2014-03-18T00:31:12Z</dcterms:created>
  <dcterms:modified xsi:type="dcterms:W3CDTF">2016-03-21T08:59:15Z</dcterms:modified>
</cp:coreProperties>
</file>